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300" r:id="rId6"/>
    <p:sldId id="314" r:id="rId7"/>
    <p:sldId id="315" r:id="rId8"/>
    <p:sldId id="316" r:id="rId9"/>
    <p:sldId id="308" r:id="rId10"/>
    <p:sldId id="276" r:id="rId11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725" autoAdjust="0"/>
  </p:normalViewPr>
  <p:slideViewPr>
    <p:cSldViewPr snapToGrid="0">
      <p:cViewPr varScale="1">
        <p:scale>
          <a:sx n="60" d="100"/>
          <a:sy n="60" d="100"/>
        </p:scale>
        <p:origin x="72" y="1260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06" d="100"/>
          <a:sy n="106" d="100"/>
        </p:scale>
        <p:origin x="534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EC97FE-BEE7-4703-B43F-A1062FA6E97D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2022/4/27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7F75FB2-D12E-4669-8522-D3E2C7E6DC9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19EBA5C-D931-4CD7-A589-D9F873B040AF}" type="datetime1">
              <a:rPr lang="zh-TW" altLang="en-US" noProof="0" smtClean="0"/>
              <a:t>2022/4/27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D18E0B9-48E4-499D-93B2-B07D00395BAC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4691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7354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7320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18E0B9-48E4-499D-93B2-B07D00395BA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4550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片版面配置區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rtlCol="0" anchor="b">
            <a:normAutofit/>
          </a:bodyPr>
          <a:lstStyle>
            <a:lvl1pPr algn="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98970" y="3105163"/>
            <a:ext cx="3167636" cy="64767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募資簡報標題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市場概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rtlCol="0" anchor="b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按一下以新增圖片</a:t>
            </a:r>
          </a:p>
        </p:txBody>
      </p:sp>
      <p:sp>
        <p:nvSpPr>
          <p:cNvPr id="15" name="文字版面配置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副標題</a:t>
            </a:r>
          </a:p>
        </p:txBody>
      </p:sp>
      <p:sp>
        <p:nvSpPr>
          <p:cNvPr id="17" name="文字版面配置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副標題</a:t>
            </a:r>
          </a:p>
        </p:txBody>
      </p:sp>
      <p:sp>
        <p:nvSpPr>
          <p:cNvPr id="18" name="文字版面配置區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20" name="文字版面配置區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副標題</a:t>
            </a:r>
          </a:p>
        </p:txBody>
      </p:sp>
      <p:sp>
        <p:nvSpPr>
          <p:cNvPr id="21" name="文字版面配置區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市場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版面配置區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zh-TW" noProof="0"/>
              <a:t>1</a:t>
            </a:r>
          </a:p>
        </p:txBody>
      </p:sp>
      <p:sp>
        <p:nvSpPr>
          <p:cNvPr id="22" name="文字版面配置區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zh-TW" noProof="0"/>
              <a:t>2</a:t>
            </a:r>
            <a:endParaRPr lang="zh-TW" altLang="en-ZA" noProof="0"/>
          </a:p>
        </p:txBody>
      </p:sp>
      <p:sp>
        <p:nvSpPr>
          <p:cNvPr id="23" name="文字版面配置區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zh-TW" noProof="0"/>
              <a:t>3</a:t>
            </a:r>
            <a:endParaRPr lang="zh-TW" altLang="en-ZA" noProof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ZA" noProof="0"/>
          </a:p>
        </p:txBody>
      </p:sp>
      <p:sp>
        <p:nvSpPr>
          <p:cNvPr id="9" name="圖片版面配置區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8" name="圖片版面配置區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1" name="圖片版面配置區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4" name="文字版面配置區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 noProof="0"/>
              <a:t>章節標題</a:t>
            </a:r>
          </a:p>
        </p:txBody>
      </p:sp>
      <p:sp>
        <p:nvSpPr>
          <p:cNvPr id="24" name="文字版面配置區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 noProof="0"/>
              <a:t>章節標題</a:t>
            </a:r>
          </a:p>
        </p:txBody>
      </p:sp>
      <p:sp>
        <p:nvSpPr>
          <p:cNvPr id="29" name="文字版面配置區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 noProof="0"/>
              <a:t>章節標題</a:t>
            </a:r>
          </a:p>
        </p:txBody>
      </p:sp>
      <p:sp>
        <p:nvSpPr>
          <p:cNvPr id="19" name="內容版面配置區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章節描述</a:t>
            </a:r>
            <a:endParaRPr lang="zh-TW" altLang="en-ZA" noProof="0"/>
          </a:p>
        </p:txBody>
      </p:sp>
      <p:sp>
        <p:nvSpPr>
          <p:cNvPr id="27" name="內容版面配置區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章節描述</a:t>
            </a:r>
            <a:endParaRPr lang="zh-TW" altLang="en-ZA" noProof="0"/>
          </a:p>
        </p:txBody>
      </p:sp>
      <p:sp>
        <p:nvSpPr>
          <p:cNvPr id="30" name="內容版面配置區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章節描述</a:t>
            </a:r>
            <a:endParaRPr lang="zh-TW" altLang="en-ZA" noProof="0"/>
          </a:p>
        </p:txBody>
      </p:sp>
      <p:sp>
        <p:nvSpPr>
          <p:cNvPr id="17" name="日期版面配置區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ZA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象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ZA" noProof="0"/>
          </a:p>
        </p:txBody>
      </p:sp>
      <p:sp>
        <p:nvSpPr>
          <p:cNvPr id="10" name="文字版面配置區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232908"/>
            <a:ext cx="2194560" cy="27432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象限標題</a:t>
            </a:r>
          </a:p>
        </p:txBody>
      </p:sp>
      <p:sp>
        <p:nvSpPr>
          <p:cNvPr id="12" name="文字版面配置區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494402"/>
            <a:ext cx="2194560" cy="274320"/>
          </a:xfrm>
        </p:spPr>
        <p:txBody>
          <a:bodyPr rtlCol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象限標題</a:t>
            </a:r>
          </a:p>
        </p:txBody>
      </p:sp>
      <p:sp>
        <p:nvSpPr>
          <p:cNvPr id="13" name="文字版面配置區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494402"/>
            <a:ext cx="2194560" cy="274320"/>
          </a:xfrm>
        </p:spPr>
        <p:txBody>
          <a:bodyPr rtlCol="0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象限標題</a:t>
            </a:r>
          </a:p>
        </p:txBody>
      </p:sp>
      <p:sp>
        <p:nvSpPr>
          <p:cNvPr id="11" name="文字版面配置區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287722"/>
            <a:ext cx="2194560" cy="27432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象限標題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26" name="手繪多邊形：圖案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5" name="手繪多邊形：圖案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2" name="手繪多邊形：圖案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7" name="日期版面配置區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ZA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成長策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bIns="91440" rtlCol="0" anchor="b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3" name="文字版面配置區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5" name="文字版面配置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7" name="文字版面配置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9144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8" name="文字版面配置區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20" name="文字版面配置區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21" name="文字版面配置區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表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38" y="2641555"/>
            <a:ext cx="5029200" cy="34747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7475" y="2641555"/>
            <a:ext cx="5029200" cy="34747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時間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ZA" noProof="0"/>
          </a:p>
        </p:txBody>
      </p:sp>
      <p:sp>
        <p:nvSpPr>
          <p:cNvPr id="64" name="文字版面配置區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accent3"/>
          </a:solidFill>
          <a:ln>
            <a:noFill/>
          </a:ln>
        </p:spPr>
        <p:txBody>
          <a:bodyPr tIns="36000" rtlCol="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項目標題</a:t>
            </a:r>
            <a:endParaRPr lang="zh-TW" altLang="en-ZA" noProof="0"/>
          </a:p>
        </p:txBody>
      </p:sp>
      <p:sp>
        <p:nvSpPr>
          <p:cNvPr id="38" name="文字版面配置區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年份</a:t>
            </a:r>
            <a:endParaRPr lang="zh-TW" altLang="en-ZA" noProof="0"/>
          </a:p>
        </p:txBody>
      </p:sp>
      <p:sp>
        <p:nvSpPr>
          <p:cNvPr id="39" name="文字版面配置區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40" name="文字版面配置區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41" name="文字版面配置區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42" name="文字版面配置區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44" name="文字版面配置區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45" name="文字版面配置區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46" name="文字版面配置區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48" name="文字版面配置區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49" name="文字版面配置區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47" name="文字版面配置區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50" name="文字版面配置區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51" name="文字版面配置區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43" name="文字版面配置區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年份</a:t>
            </a:r>
            <a:endParaRPr lang="zh-TW" altLang="en-ZA" noProof="0"/>
          </a:p>
        </p:txBody>
      </p:sp>
      <p:sp>
        <p:nvSpPr>
          <p:cNvPr id="52" name="文字版面配置區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53" name="文字版面配置區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54" name="文字版面配置區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55" name="文字版面配置區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56" name="文字版面配置區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57" name="文字版面配置區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58" name="文字版面配置區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60" name="文字版面配置區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61" name="文字版面配置區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59" name="文字版面配置區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62" name="文字版面配置區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63" name="文字版面配置區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日期版面配置區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ZA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097059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選項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0" name="文字版面配置區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11" name="圖片版面配置區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2" name="文字版面配置區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3" name="文字版面配置區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14" name="圖片版面配置區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5" name="文字版面配置區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6" name="文字版面配置區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17" name="圖片版面配置區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文字版面配置區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9" name="文字版面配置區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選項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7141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0" name="文字版面配置區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11" name="圖片版面配置區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7537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2" name="文字版面配置區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3323409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3" name="文字版面配置區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3611203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14" name="圖片版面配置區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7141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5" name="文字版面配置區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6" name="文字版面配置區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17" name="圖片版面配置區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7141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文字版面配置區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9" name="文字版面配置區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44" name="圖片版面配置區 6">
            <a:extLst>
              <a:ext uri="{FF2B5EF4-FFF2-40B4-BE49-F238E27FC236}">
                <a16:creationId xmlns:a16="http://schemas.microsoft.com/office/drawing/2014/main" id="{27688D91-F8AA-4C0A-BF29-90F8FE202DA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25219" y="4131915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5" name="文字版面配置區 8">
            <a:extLst>
              <a:ext uri="{FF2B5EF4-FFF2-40B4-BE49-F238E27FC236}">
                <a16:creationId xmlns:a16="http://schemas.microsoft.com/office/drawing/2014/main" id="{D9AECBF7-0508-4905-9DF6-C0FF9D9ADA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5219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46" name="文字版面配置區 8">
            <a:extLst>
              <a:ext uri="{FF2B5EF4-FFF2-40B4-BE49-F238E27FC236}">
                <a16:creationId xmlns:a16="http://schemas.microsoft.com/office/drawing/2014/main" id="{A7F920A3-CA67-4CD0-A639-1CE803DE26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5219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47" name="圖片版面配置區 6">
            <a:extLst>
              <a:ext uri="{FF2B5EF4-FFF2-40B4-BE49-F238E27FC236}">
                <a16:creationId xmlns:a16="http://schemas.microsoft.com/office/drawing/2014/main" id="{463E2C69-9A20-4A90-8F45-4EE6CFD469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43740" y="4132311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8" name="文字版面配置區 8">
            <a:extLst>
              <a:ext uri="{FF2B5EF4-FFF2-40B4-BE49-F238E27FC236}">
                <a16:creationId xmlns:a16="http://schemas.microsoft.com/office/drawing/2014/main" id="{D33409A7-C60B-4AD7-AFDF-23C2F042C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3740" y="573818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49" name="文字版面配置區 8">
            <a:extLst>
              <a:ext uri="{FF2B5EF4-FFF2-40B4-BE49-F238E27FC236}">
                <a16:creationId xmlns:a16="http://schemas.microsoft.com/office/drawing/2014/main" id="{4870155B-647D-44E9-AE54-24D2BB2404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43740" y="602597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50" name="圖片版面配置區 6">
            <a:extLst>
              <a:ext uri="{FF2B5EF4-FFF2-40B4-BE49-F238E27FC236}">
                <a16:creationId xmlns:a16="http://schemas.microsoft.com/office/drawing/2014/main" id="{3876D40F-6DE8-45F1-B56E-986312109B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62261" y="4131915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1" name="文字版面配置區 8">
            <a:extLst>
              <a:ext uri="{FF2B5EF4-FFF2-40B4-BE49-F238E27FC236}">
                <a16:creationId xmlns:a16="http://schemas.microsoft.com/office/drawing/2014/main" id="{D0A39ABE-EF7B-477F-A346-C5CDA9F5D6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2261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52" name="文字版面配置區 8">
            <a:extLst>
              <a:ext uri="{FF2B5EF4-FFF2-40B4-BE49-F238E27FC236}">
                <a16:creationId xmlns:a16="http://schemas.microsoft.com/office/drawing/2014/main" id="{7787A6CA-4AF6-46F5-BA39-50F328D9A8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2261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53" name="圖片版面配置區 6">
            <a:extLst>
              <a:ext uri="{FF2B5EF4-FFF2-40B4-BE49-F238E27FC236}">
                <a16:creationId xmlns:a16="http://schemas.microsoft.com/office/drawing/2014/main" id="{EC171A7C-639D-47C1-A626-7E4772629B2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580782" y="4131915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4" name="文字版面配置區 8">
            <a:extLst>
              <a:ext uri="{FF2B5EF4-FFF2-40B4-BE49-F238E27FC236}">
                <a16:creationId xmlns:a16="http://schemas.microsoft.com/office/drawing/2014/main" id="{674313BD-D2AD-4F0E-96FE-469C17681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0782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55" name="文字版面配置區 8">
            <a:extLst>
              <a:ext uri="{FF2B5EF4-FFF2-40B4-BE49-F238E27FC236}">
                <a16:creationId xmlns:a16="http://schemas.microsoft.com/office/drawing/2014/main" id="{7141AE4E-36D0-4176-9FCB-E580378893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80782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50740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基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新增內容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章節標題</a:t>
            </a:r>
          </a:p>
        </p:txBody>
      </p:sp>
      <p:sp>
        <p:nvSpPr>
          <p:cNvPr id="9" name="文字版面配置區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章節標題</a:t>
            </a:r>
          </a:p>
        </p:txBody>
      </p:sp>
      <p:sp>
        <p:nvSpPr>
          <p:cNvPr id="10" name="文字版面配置區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章節描述</a:t>
            </a:r>
          </a:p>
        </p:txBody>
      </p:sp>
      <p:sp>
        <p:nvSpPr>
          <p:cNvPr id="28" name="內容版面配置區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新增內容</a:t>
            </a:r>
          </a:p>
        </p:txBody>
      </p:sp>
      <p:sp>
        <p:nvSpPr>
          <p:cNvPr id="30" name="文字版面配置區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章節標題</a:t>
            </a:r>
          </a:p>
        </p:txBody>
      </p:sp>
      <p:sp>
        <p:nvSpPr>
          <p:cNvPr id="31" name="文字版面配置區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章節標題</a:t>
            </a:r>
          </a:p>
        </p:txBody>
      </p:sp>
      <p:sp>
        <p:nvSpPr>
          <p:cNvPr id="32" name="文字版面配置區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章節描述</a:t>
            </a:r>
          </a:p>
        </p:txBody>
      </p:sp>
      <p:sp>
        <p:nvSpPr>
          <p:cNvPr id="29" name="內容版面配置區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新增內容</a:t>
            </a:r>
          </a:p>
        </p:txBody>
      </p:sp>
      <p:sp>
        <p:nvSpPr>
          <p:cNvPr id="34" name="文字版面配置區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章節標題</a:t>
            </a:r>
          </a:p>
        </p:txBody>
      </p:sp>
      <p:sp>
        <p:nvSpPr>
          <p:cNvPr id="35" name="文字版面配置區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章節標題</a:t>
            </a:r>
          </a:p>
        </p:txBody>
      </p:sp>
      <p:sp>
        <p:nvSpPr>
          <p:cNvPr id="36" name="文字版面配置區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章節描述</a:t>
            </a:r>
          </a:p>
        </p:txBody>
      </p:sp>
      <p:sp>
        <p:nvSpPr>
          <p:cNvPr id="42" name="內容版面配置區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新增內容</a:t>
            </a:r>
          </a:p>
        </p:txBody>
      </p:sp>
      <p:sp>
        <p:nvSpPr>
          <p:cNvPr id="38" name="文字版面配置區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章節標題</a:t>
            </a:r>
          </a:p>
        </p:txBody>
      </p:sp>
      <p:sp>
        <p:nvSpPr>
          <p:cNvPr id="39" name="文字版面配置區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章節標題</a:t>
            </a:r>
          </a:p>
        </p:txBody>
      </p:sp>
      <p:sp>
        <p:nvSpPr>
          <p:cNvPr id="40" name="文字版面配置區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章節描述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關於我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941230"/>
            <a:ext cx="9144000" cy="22860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 rtlCol="0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rtlCol="0"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謝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rtlCol="0" anchor="ctr" anchorCtr="0">
            <a:normAutofit/>
          </a:bodyPr>
          <a:lstStyle>
            <a:lvl1pPr algn="ctr">
              <a:defRPr sz="4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8" name="圖片版面配置區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rtlCol="0" anchor="ctr" anchorCtr="0">
            <a:noAutofit/>
          </a:bodyPr>
          <a:lstStyle>
            <a:lvl1pPr marL="0" indent="0">
              <a:lnSpc>
                <a:spcPts val="20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0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ts val="2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ts val="20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ts val="20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片版面配置區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11274552" cy="4171951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99C910F3-1CC6-467F-A64A-2DDFE463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rtlCol="0" anchor="ctr" anchorCtr="0">
            <a:normAutofit/>
          </a:bodyPr>
          <a:lstStyle>
            <a:lvl1pPr algn="ctr">
              <a:defRPr sz="4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8">
            <a:extLst>
              <a:ext uri="{FF2B5EF4-FFF2-40B4-BE49-F238E27FC236}">
                <a16:creationId xmlns:a16="http://schemas.microsoft.com/office/drawing/2014/main" id="{5550E3EA-37A2-40C0-A78F-3C0AB0F781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rtlCol="0" anchor="ctr" anchorCtr="0">
            <a:noAutofit/>
          </a:bodyPr>
          <a:lstStyle>
            <a:lvl1pPr marL="0" indent="0">
              <a:lnSpc>
                <a:spcPts val="18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18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ts val="18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ts val="18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46324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79929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3 欄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7" name="文字版面配置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31" name="文字版面配置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2182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32" name="文字版面配置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2557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33" name="文字版面配置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6164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34" name="文字版面配置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6913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9083EC5-999D-4EF5-A22C-FD19C31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問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 rtlCol="0"/>
          <a:lstStyle>
            <a:lvl1pPr algn="l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2" y="1874838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4" name="文字版面配置區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3892" y="2337741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9" name="文字版面配置區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0" name="文字版面配置區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887" y="3571222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1" name="文字版面配置區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7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版面配置區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83887" y="4034125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6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</p:txBody>
      </p:sp>
      <p:sp>
        <p:nvSpPr>
          <p:cNvPr id="15" name="圖片版面配置區 10">
            <a:extLst>
              <a:ext uri="{FF2B5EF4-FFF2-40B4-BE49-F238E27FC236}">
                <a16:creationId xmlns:a16="http://schemas.microsoft.com/office/drawing/2014/main" id="{A12F2D63-1E00-4379-A32F-B52857A50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74271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解決方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4" name="文字版面配置區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0" name="文字版面配置區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版面配置區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文字版面配置區 4">
            <a:extLst>
              <a:ext uri="{FF2B5EF4-FFF2-40B4-BE49-F238E27FC236}">
                <a16:creationId xmlns:a16="http://schemas.microsoft.com/office/drawing/2014/main" id="{8462AFAF-169F-4E2A-AC00-6E86665954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4" name="文字版面配置區 12">
            <a:extLst>
              <a:ext uri="{FF2B5EF4-FFF2-40B4-BE49-F238E27FC236}">
                <a16:creationId xmlns:a16="http://schemas.microsoft.com/office/drawing/2014/main" id="{9FDE6BB6-DE86-4B19-B83F-5B83A89477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文字版面配置區 4">
            <a:extLst>
              <a:ext uri="{FF2B5EF4-FFF2-40B4-BE49-F238E27FC236}">
                <a16:creationId xmlns:a16="http://schemas.microsoft.com/office/drawing/2014/main" id="{2B544474-29CA-4D8E-AC15-C05ABDF606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文字版面配置區 12">
            <a:extLst>
              <a:ext uri="{FF2B5EF4-FFF2-40B4-BE49-F238E27FC236}">
                <a16:creationId xmlns:a16="http://schemas.microsoft.com/office/drawing/2014/main" id="{7C778245-11E1-4B65-ADC1-E9D3DE34E5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354" y="5193792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>
            <a:lvl1pPr algn="l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產品概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7506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4" name="文字版面配置區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7506" y="2355956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9" name="文字版面配置區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0" name="文字版面配置區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7501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1" name="文字版面配置區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版面配置區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7501" y="430678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18" name="頁尾版面配置區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>
            <a:lvl1pPr algn="l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23" name="投影片編號版面配置區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問題與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節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片版面配置區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1112" y="3513220"/>
            <a:ext cx="8682164" cy="1828799"/>
          </a:xfrm>
          <a:solidFill>
            <a:schemeClr val="accent3">
              <a:alpha val="90000"/>
            </a:schemeClr>
          </a:solidFill>
        </p:spPr>
        <p:txBody>
          <a:bodyPr lIns="1371600" tIns="0" bIns="0" rtlCol="0" anchor="ctr">
            <a:no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按一下以新增標題</a:t>
            </a: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商業模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ZA" noProof="0"/>
          </a:p>
        </p:txBody>
      </p:sp>
      <p:sp>
        <p:nvSpPr>
          <p:cNvPr id="18" name="圖片版面配置區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TW" altLang="en-US" noProof="0"/>
              <a:t>按一下圖示以新增圖片</a:t>
            </a:r>
            <a:endParaRPr lang="zh-TW" altLang="en-ZA" noProof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項目符號 </a:t>
            </a:r>
            <a:r>
              <a:rPr lang="en-US" altLang="zh-TW" noProof="0"/>
              <a:t>2</a:t>
            </a:r>
            <a:endParaRPr lang="zh-TW" altLang="en-ZA" noProof="0"/>
          </a:p>
        </p:txBody>
      </p:sp>
      <p:sp>
        <p:nvSpPr>
          <p:cNvPr id="10" name="文字版面配置區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項目符號描述</a:t>
            </a:r>
            <a:endParaRPr lang="zh-TW" altLang="en-ZA" noProof="0"/>
          </a:p>
        </p:txBody>
      </p:sp>
      <p:sp>
        <p:nvSpPr>
          <p:cNvPr id="19" name="圖片版面配置區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TW" altLang="en-US" noProof="0"/>
              <a:t>按一下圖示以新增圖片</a:t>
            </a:r>
            <a:endParaRPr lang="zh-TW" altLang="en-ZA" noProof="0"/>
          </a:p>
        </p:txBody>
      </p:sp>
      <p:sp>
        <p:nvSpPr>
          <p:cNvPr id="11" name="文字版面配置區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項目符號 </a:t>
            </a:r>
            <a:r>
              <a:rPr lang="en-US" altLang="zh-TW" noProof="0"/>
              <a:t>3</a:t>
            </a:r>
            <a:endParaRPr lang="zh-TW" altLang="en-ZA" noProof="0"/>
          </a:p>
        </p:txBody>
      </p:sp>
      <p:sp>
        <p:nvSpPr>
          <p:cNvPr id="12" name="文字版面配置區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項目符號描述</a:t>
            </a:r>
            <a:endParaRPr lang="zh-TW" altLang="en-ZA" noProof="0"/>
          </a:p>
        </p:txBody>
      </p:sp>
      <p:sp>
        <p:nvSpPr>
          <p:cNvPr id="20" name="圖片版面配置區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TW" altLang="en-US" noProof="0"/>
              <a:t>按一下圖示以新增圖片</a:t>
            </a:r>
            <a:endParaRPr lang="zh-TW" altLang="en-ZA" noProof="0"/>
          </a:p>
        </p:txBody>
      </p:sp>
      <p:sp>
        <p:nvSpPr>
          <p:cNvPr id="13" name="文字版面配置區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項目符號 </a:t>
            </a:r>
            <a:r>
              <a:rPr lang="en-US" altLang="zh-TW" noProof="0"/>
              <a:t>4</a:t>
            </a:r>
            <a:endParaRPr lang="zh-TW" altLang="en-ZA" noProof="0"/>
          </a:p>
        </p:txBody>
      </p:sp>
      <p:sp>
        <p:nvSpPr>
          <p:cNvPr id="14" name="文字版面配置區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項目符號描述</a:t>
            </a:r>
            <a:endParaRPr lang="zh-TW" altLang="en-ZA" noProof="0"/>
          </a:p>
        </p:txBody>
      </p:sp>
      <p:sp>
        <p:nvSpPr>
          <p:cNvPr id="15" name="日期版面配置區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ZA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競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 rtlCol="0"/>
          <a:lstStyle>
            <a:lvl1pPr algn="l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3" y="2505075"/>
            <a:ext cx="4572000" cy="3200400"/>
          </a:xfrm>
        </p:spPr>
        <p:txBody>
          <a:bodyPr rtlCol="0">
            <a:normAutofit/>
          </a:bodyPr>
          <a:lstStyle>
            <a:lvl1pPr>
              <a:lnSpc>
                <a:spcPts val="26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lnSpc>
                <a:spcPts val="26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lnSpc>
                <a:spcPts val="26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lnSpc>
                <a:spcPts val="26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lnSpc>
                <a:spcPts val="26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4485" y="1853548"/>
            <a:ext cx="4572000" cy="640080"/>
          </a:xfrm>
          <a:noFill/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485" y="2505075"/>
            <a:ext cx="4572000" cy="3200400"/>
          </a:xfrm>
        </p:spPr>
        <p:txBody>
          <a:bodyPr rtlCol="0">
            <a:normAutofit/>
          </a:bodyPr>
          <a:lstStyle>
            <a:lvl1pPr>
              <a:lnSpc>
                <a:spcPts val="26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lnSpc>
                <a:spcPts val="26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lnSpc>
                <a:spcPts val="26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lnSpc>
                <a:spcPts val="26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lnSpc>
                <a:spcPts val="26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84" r:id="rId3"/>
    <p:sldLayoutId id="2147483671" r:id="rId4"/>
    <p:sldLayoutId id="2147483683" r:id="rId5"/>
    <p:sldLayoutId id="2147483667" r:id="rId6"/>
    <p:sldLayoutId id="2147483688" r:id="rId7"/>
    <p:sldLayoutId id="2147483673" r:id="rId8"/>
    <p:sldLayoutId id="2147483672" r:id="rId9"/>
    <p:sldLayoutId id="2147483669" r:id="rId10"/>
    <p:sldLayoutId id="2147483682" r:id="rId11"/>
    <p:sldLayoutId id="2147483663" r:id="rId12"/>
    <p:sldLayoutId id="2147483677" r:id="rId13"/>
    <p:sldLayoutId id="2147483653" r:id="rId14"/>
    <p:sldLayoutId id="2147483678" r:id="rId15"/>
    <p:sldLayoutId id="2147483650" r:id="rId16"/>
    <p:sldLayoutId id="2147483654" r:id="rId17"/>
    <p:sldLayoutId id="2147483681" r:id="rId18"/>
    <p:sldLayoutId id="2147483686" r:id="rId19"/>
    <p:sldLayoutId id="2147483690" r:id="rId20"/>
    <p:sldLayoutId id="2147483676" r:id="rId21"/>
    <p:sldLayoutId id="2147483680" r:id="rId22"/>
    <p:sldLayoutId id="2147483675" r:id="rId23"/>
    <p:sldLayoutId id="2147483652" r:id="rId24"/>
    <p:sldLayoutId id="2147483665" r:id="rId25"/>
    <p:sldLayoutId id="2147483655" r:id="rId26"/>
    <p:sldLayoutId id="2147483656" r:id="rId27"/>
    <p:sldLayoutId id="2147483657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 descr="四個仙人掌在盆子中的相片">
            <a:extLst>
              <a:ext uri="{FF2B5EF4-FFF2-40B4-BE49-F238E27FC236}">
                <a16:creationId xmlns:a16="http://schemas.microsoft.com/office/drawing/2014/main" id="{BF9CB5A5-086A-4BC4-A3F9-0BFA2C0AEE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" y="457200"/>
            <a:ext cx="11274552" cy="5943600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sz="4400" dirty="0"/>
              <a:t>Amazon Review Numbers</a:t>
            </a:r>
            <a:br>
              <a:rPr lang="en-US" altLang="zh-TW" sz="4400" dirty="0"/>
            </a:br>
            <a:r>
              <a:rPr lang="en-US" altLang="zh-TW" sz="2200" dirty="0"/>
              <a:t>of Diabetic Blood Test Trips</a:t>
            </a:r>
            <a:endParaRPr lang="zh-TW" altLang="en-US" sz="22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8702" y="3105163"/>
            <a:ext cx="2837903" cy="647673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dirty="0"/>
              <a:t>Jonathan Wu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 rtlCol="0"/>
          <a:lstStyle/>
          <a:p>
            <a:pPr rtl="0"/>
            <a:r>
              <a:rPr lang="zh-TW" altLang="en-US" dirty="0"/>
              <a:t>簡介</a:t>
            </a:r>
          </a:p>
        </p:txBody>
      </p:sp>
      <p:pic>
        <p:nvPicPr>
          <p:cNvPr id="10" name="圖片版面配置區 9" descr="白色盆子中三種多肉植物的相片&#10;">
            <a:extLst>
              <a:ext uri="{FF2B5EF4-FFF2-40B4-BE49-F238E27FC236}">
                <a16:creationId xmlns:a16="http://schemas.microsoft.com/office/drawing/2014/main" id="{950F1AD8-D083-461E-A758-E3AA785CE7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1941230"/>
            <a:ext cx="9144000" cy="2286000"/>
          </a:xfrm>
        </p:spPr>
      </p:pic>
      <p:sp>
        <p:nvSpPr>
          <p:cNvPr id="3" name="副標題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zh-TW" altLang="en-US" dirty="0"/>
              <a:t>使用</a:t>
            </a:r>
            <a:r>
              <a:rPr lang="en-US" altLang="zh-TW" dirty="0" err="1"/>
              <a:t>Webscrapping</a:t>
            </a:r>
            <a:r>
              <a:rPr lang="en-US" altLang="zh-TW" dirty="0"/>
              <a:t> API</a:t>
            </a:r>
            <a:r>
              <a:rPr lang="zh-TW" altLang="en-US" dirty="0"/>
              <a:t>來查詢美國</a:t>
            </a:r>
            <a:r>
              <a:rPr lang="en-US" altLang="zh-TW" dirty="0"/>
              <a:t>Amazon</a:t>
            </a:r>
            <a:r>
              <a:rPr lang="zh-TW" altLang="en-US" dirty="0"/>
              <a:t>的血糖儀商品資料。</a:t>
            </a:r>
            <a:endParaRPr lang="en-US" altLang="zh-TW" dirty="0"/>
          </a:p>
          <a:p>
            <a:pPr rtl="0"/>
            <a:r>
              <a:rPr lang="zh-TW" altLang="en-US" dirty="0"/>
              <a:t>主要分兩種搜尋方式</a:t>
            </a:r>
            <a:r>
              <a:rPr lang="en-US" altLang="zh-TW" dirty="0"/>
              <a:t>:</a:t>
            </a:r>
          </a:p>
          <a:p>
            <a:pPr marL="342900" indent="-342900" rtl="0">
              <a:buAutoNum type="arabicPeriod"/>
            </a:pPr>
            <a:r>
              <a:rPr lang="en-US" altLang="zh-TW" dirty="0"/>
              <a:t>Glucometer blood test trips</a:t>
            </a:r>
          </a:p>
          <a:p>
            <a:pPr marL="342900" indent="-342900" rtl="0">
              <a:buAutoNum type="arabicPeriod"/>
            </a:pPr>
            <a:r>
              <a:rPr lang="en-US" altLang="zh-TW" dirty="0"/>
              <a:t>Diabetic blood test trips</a:t>
            </a:r>
          </a:p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339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FEB78217-8734-4983-9451-CDC4E116A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6"/>
            <a:ext cx="10193315" cy="683226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單項商品</a:t>
            </a:r>
            <a:r>
              <a:rPr lang="en-US" altLang="zh-TW" dirty="0"/>
              <a:t>Review</a:t>
            </a:r>
            <a:r>
              <a:rPr lang="zh-TW" altLang="en-US" dirty="0"/>
              <a:t>量 </a:t>
            </a:r>
            <a:r>
              <a:rPr lang="en-US" altLang="zh-TW" dirty="0"/>
              <a:t>(</a:t>
            </a:r>
            <a:r>
              <a:rPr lang="zh-TW" altLang="en-US" dirty="0"/>
              <a:t>只顯示品牌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863CC9C6-B74A-4A18-A6DB-359D16E1E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164" y="5977550"/>
            <a:ext cx="5414447" cy="683226"/>
          </a:xfrm>
        </p:spPr>
        <p:txBody>
          <a:bodyPr/>
          <a:lstStyle/>
          <a:p>
            <a:r>
              <a:rPr lang="en-US" altLang="zh-TW" dirty="0"/>
              <a:t>Filtered by items with 2500+ reviews only</a:t>
            </a:r>
            <a:endParaRPr lang="zh-TW" altLang="en-US" dirty="0"/>
          </a:p>
        </p:txBody>
      </p: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9DF8822F-9587-4A77-ACEE-5F88EF2DC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20000" y="5977550"/>
            <a:ext cx="4572000" cy="640080"/>
          </a:xfrm>
        </p:spPr>
        <p:txBody>
          <a:bodyPr/>
          <a:lstStyle/>
          <a:p>
            <a:r>
              <a:rPr lang="en-US" altLang="zh-TW" dirty="0"/>
              <a:t>Data from 2022/4/26</a:t>
            </a:r>
            <a:endParaRPr lang="zh-TW" altLang="en-US" dirty="0"/>
          </a:p>
        </p:txBody>
      </p:sp>
      <p:sp>
        <p:nvSpPr>
          <p:cNvPr id="12" name="日期版面配置區 11">
            <a:extLst>
              <a:ext uri="{FF2B5EF4-FFF2-40B4-BE49-F238E27FC236}">
                <a16:creationId xmlns:a16="http://schemas.microsoft.com/office/drawing/2014/main" id="{FFBF2547-05FB-4AEE-AE9C-969E4AE90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DF604938-1244-401A-B9DC-FDF9281A7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noProof="0" dirty="0"/>
              <a:t>募資簡報標題</a:t>
            </a: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1F830174-3A93-4F86-9609-BEC47BC1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zh-TW" noProof="0" smtClean="0"/>
              <a:pPr/>
              <a:t>3</a:t>
            </a:fld>
            <a:endParaRPr lang="zh-TW" altLang="en-US" noProof="0"/>
          </a:p>
        </p:txBody>
      </p:sp>
      <p:pic>
        <p:nvPicPr>
          <p:cNvPr id="37" name="內容版面配置區 36">
            <a:extLst>
              <a:ext uri="{FF2B5EF4-FFF2-40B4-BE49-F238E27FC236}">
                <a16:creationId xmlns:a16="http://schemas.microsoft.com/office/drawing/2014/main" id="{CD64CF2C-9CD6-46BF-90EE-789A8C21822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65762" y="1048353"/>
            <a:ext cx="4888038" cy="4383852"/>
          </a:xfrm>
        </p:spPr>
      </p:pic>
      <p:pic>
        <p:nvPicPr>
          <p:cNvPr id="35" name="內容版面配置區 34">
            <a:extLst>
              <a:ext uri="{FF2B5EF4-FFF2-40B4-BE49-F238E27FC236}">
                <a16:creationId xmlns:a16="http://schemas.microsoft.com/office/drawing/2014/main" id="{06DD3755-2ECD-4DAA-8114-94B100C112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5339" y="1048352"/>
            <a:ext cx="4790162" cy="4383853"/>
          </a:xfrm>
        </p:spPr>
      </p:pic>
    </p:spTree>
    <p:extLst>
      <p:ext uri="{BB962C8B-B14F-4D97-AF65-F5344CB8AC3E}">
        <p14:creationId xmlns:p14="http://schemas.microsoft.com/office/powerpoint/2010/main" val="1228598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FEB78217-8734-4983-9451-CDC4E116A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6"/>
            <a:ext cx="10193315" cy="683226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同品牌商品統合</a:t>
            </a:r>
            <a:r>
              <a:rPr lang="en-US" altLang="zh-TW" dirty="0"/>
              <a:t>Review</a:t>
            </a:r>
            <a:r>
              <a:rPr lang="zh-TW" altLang="en-US" dirty="0"/>
              <a:t>量</a:t>
            </a:r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863CC9C6-B74A-4A18-A6DB-359D16E1E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5695282"/>
            <a:ext cx="4572000" cy="640080"/>
          </a:xfrm>
        </p:spPr>
        <p:txBody>
          <a:bodyPr/>
          <a:lstStyle/>
          <a:p>
            <a:r>
              <a:rPr lang="en-US" altLang="zh-TW" dirty="0"/>
              <a:t>Aggregate by brand then filter by brand with 2500+ reviews</a:t>
            </a:r>
            <a:endParaRPr lang="zh-TW" altLang="en-US" dirty="0"/>
          </a:p>
        </p:txBody>
      </p: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9DF8822F-9587-4A77-ACEE-5F88EF2DC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96200" y="6011512"/>
            <a:ext cx="4572000" cy="640080"/>
          </a:xfrm>
        </p:spPr>
        <p:txBody>
          <a:bodyPr/>
          <a:lstStyle/>
          <a:p>
            <a:r>
              <a:rPr lang="en-US" altLang="zh-TW" dirty="0"/>
              <a:t>Data from 2022/4/26</a:t>
            </a:r>
            <a:endParaRPr lang="zh-TW" altLang="en-US" dirty="0"/>
          </a:p>
        </p:txBody>
      </p:sp>
      <p:sp>
        <p:nvSpPr>
          <p:cNvPr id="12" name="日期版面配置區 11">
            <a:extLst>
              <a:ext uri="{FF2B5EF4-FFF2-40B4-BE49-F238E27FC236}">
                <a16:creationId xmlns:a16="http://schemas.microsoft.com/office/drawing/2014/main" id="{FFBF2547-05FB-4AEE-AE9C-969E4AE90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DF604938-1244-401A-B9DC-FDF9281A7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noProof="0" dirty="0"/>
              <a:t>募資簡報標題</a:t>
            </a: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1F830174-3A93-4F86-9609-BEC47BC1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zh-TW" noProof="0" smtClean="0"/>
              <a:pPr/>
              <a:t>4</a:t>
            </a:fld>
            <a:endParaRPr lang="zh-TW" altLang="en-US" noProof="0" dirty="0"/>
          </a:p>
        </p:txBody>
      </p:sp>
      <p:pic>
        <p:nvPicPr>
          <p:cNvPr id="24" name="內容版面配置區 23">
            <a:extLst>
              <a:ext uri="{FF2B5EF4-FFF2-40B4-BE49-F238E27FC236}">
                <a16:creationId xmlns:a16="http://schemas.microsoft.com/office/drawing/2014/main" id="{445C3D3F-0163-4D7B-A387-B6C64E057D9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58729" y="1048352"/>
            <a:ext cx="5214000" cy="4539648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71E21ABB-101D-4128-B862-1E7AB43A83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72602" y="1048352"/>
            <a:ext cx="4960396" cy="4539648"/>
          </a:xfrm>
        </p:spPr>
      </p:pic>
    </p:spTree>
    <p:extLst>
      <p:ext uri="{BB962C8B-B14F-4D97-AF65-F5344CB8AC3E}">
        <p14:creationId xmlns:p14="http://schemas.microsoft.com/office/powerpoint/2010/main" val="310087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FEB78217-8734-4983-9451-CDC4E116A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6"/>
            <a:ext cx="10193315" cy="683226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同品牌商品統合</a:t>
            </a:r>
            <a:r>
              <a:rPr lang="en-US" altLang="zh-TW" dirty="0"/>
              <a:t>Review</a:t>
            </a:r>
            <a:r>
              <a:rPr lang="zh-TW" altLang="en-US" dirty="0"/>
              <a:t>量</a:t>
            </a:r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863CC9C6-B74A-4A18-A6DB-359D16E1E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165" y="5977550"/>
            <a:ext cx="4572000" cy="640080"/>
          </a:xfrm>
        </p:spPr>
        <p:txBody>
          <a:bodyPr/>
          <a:lstStyle/>
          <a:p>
            <a:r>
              <a:rPr lang="en-US" altLang="zh-TW" dirty="0"/>
              <a:t>Brands with 2500+ Reviews only</a:t>
            </a:r>
            <a:endParaRPr lang="zh-TW" altLang="en-US" dirty="0"/>
          </a:p>
        </p:txBody>
      </p: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9DF8822F-9587-4A77-ACEE-5F88EF2DC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610600" y="6001045"/>
            <a:ext cx="4572000" cy="640080"/>
          </a:xfrm>
        </p:spPr>
        <p:txBody>
          <a:bodyPr/>
          <a:lstStyle/>
          <a:p>
            <a:r>
              <a:rPr lang="en-US" altLang="zh-TW" dirty="0"/>
              <a:t>Data from 2022/4/26</a:t>
            </a:r>
            <a:endParaRPr lang="zh-TW" altLang="en-US" dirty="0"/>
          </a:p>
        </p:txBody>
      </p:sp>
      <p:sp>
        <p:nvSpPr>
          <p:cNvPr id="12" name="日期版面配置區 11">
            <a:extLst>
              <a:ext uri="{FF2B5EF4-FFF2-40B4-BE49-F238E27FC236}">
                <a16:creationId xmlns:a16="http://schemas.microsoft.com/office/drawing/2014/main" id="{FFBF2547-05FB-4AEE-AE9C-969E4AE90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DF604938-1244-401A-B9DC-FDF9281A7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noProof="0" dirty="0"/>
              <a:t>募資簡報標題</a:t>
            </a: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1F830174-3A93-4F86-9609-BEC47BC1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zh-TW" noProof="0" smtClean="0"/>
              <a:pPr/>
              <a:t>5</a:t>
            </a:fld>
            <a:endParaRPr lang="zh-TW" altLang="en-US" noProof="0"/>
          </a:p>
        </p:txBody>
      </p:sp>
      <p:pic>
        <p:nvPicPr>
          <p:cNvPr id="27" name="內容版面配置區 26">
            <a:extLst>
              <a:ext uri="{FF2B5EF4-FFF2-40B4-BE49-F238E27FC236}">
                <a16:creationId xmlns:a16="http://schemas.microsoft.com/office/drawing/2014/main" id="{AFC4A493-BB24-46F3-A80C-79E14E81322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96000" y="1232291"/>
            <a:ext cx="6445344" cy="4336951"/>
          </a:xfrm>
        </p:spPr>
      </p:pic>
      <p:pic>
        <p:nvPicPr>
          <p:cNvPr id="25" name="內容版面配置區 24">
            <a:extLst>
              <a:ext uri="{FF2B5EF4-FFF2-40B4-BE49-F238E27FC236}">
                <a16:creationId xmlns:a16="http://schemas.microsoft.com/office/drawing/2014/main" id="{2F38B528-5569-46B3-960C-428F7864D4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42507" y="1232291"/>
            <a:ext cx="6445343" cy="4342412"/>
          </a:xfrm>
        </p:spPr>
      </p:pic>
    </p:spTree>
    <p:extLst>
      <p:ext uri="{BB962C8B-B14F-4D97-AF65-F5344CB8AC3E}">
        <p14:creationId xmlns:p14="http://schemas.microsoft.com/office/powerpoint/2010/main" val="4130680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 rtlCol="0"/>
          <a:lstStyle/>
          <a:p>
            <a:pPr rtl="0"/>
            <a:r>
              <a:rPr lang="en-US" altLang="zh-TW" dirty="0"/>
              <a:t>Conclusion</a:t>
            </a:r>
            <a:endParaRPr lang="zh-TW" altLang="en-US" dirty="0"/>
          </a:p>
        </p:txBody>
      </p:sp>
      <p:pic>
        <p:nvPicPr>
          <p:cNvPr id="149" name="圖片版面配置區 148" descr="兩名女士微笑看著藍圖的相片&#10;">
            <a:extLst>
              <a:ext uri="{FF2B5EF4-FFF2-40B4-BE49-F238E27FC236}">
                <a16:creationId xmlns:a16="http://schemas.microsoft.com/office/drawing/2014/main" id="{52410740-BA13-42EC-B6E7-A19713EDE7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/>
        </p:blipFill>
        <p:spPr>
          <a:xfrm>
            <a:off x="0" y="0"/>
            <a:ext cx="6096000" cy="6858000"/>
          </a:xfr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zh-TW" altLang="en-US" dirty="0"/>
              <a:t>縮小差距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B1D29FD-175B-4836-A202-052373FB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5"/>
            <a:ext cx="4788568" cy="2895119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TRUE METRIX, </a:t>
            </a:r>
            <a:r>
              <a:rPr lang="en-US" altLang="zh-TW" dirty="0" err="1"/>
              <a:t>Accu</a:t>
            </a:r>
            <a:r>
              <a:rPr lang="en-US" altLang="zh-TW" dirty="0"/>
              <a:t>-Check, Care Touch </a:t>
            </a:r>
            <a:r>
              <a:rPr lang="zh-TW" altLang="en-US" dirty="0"/>
              <a:t>的 </a:t>
            </a:r>
            <a:r>
              <a:rPr lang="en-US" altLang="zh-TW" dirty="0"/>
              <a:t>Review </a:t>
            </a:r>
            <a:r>
              <a:rPr lang="zh-TW" altLang="en-US" dirty="0"/>
              <a:t>數量最大。</a:t>
            </a:r>
            <a:endParaRPr lang="en-US" altLang="zh-TW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zh-TW" altLang="en-US" dirty="0"/>
              <a:t>雖然不確定有多少是假的</a:t>
            </a:r>
            <a:r>
              <a:rPr lang="en-US" altLang="zh-TW" dirty="0"/>
              <a:t>review, </a:t>
            </a:r>
            <a:r>
              <a:rPr lang="zh-TW" altLang="en-US" dirty="0"/>
              <a:t>不過從中可以大略看出此</a:t>
            </a:r>
            <a:r>
              <a:rPr lang="en-US" altLang="zh-TW" dirty="0"/>
              <a:t>3</a:t>
            </a:r>
            <a:r>
              <a:rPr lang="zh-TW" altLang="en-US" dirty="0"/>
              <a:t>個品牌在北美</a:t>
            </a:r>
            <a:r>
              <a:rPr lang="en-US" altLang="zh-TW" dirty="0"/>
              <a:t>Amazon</a:t>
            </a:r>
            <a:r>
              <a:rPr lang="zh-TW" altLang="en-US" dirty="0"/>
              <a:t>上的佔有率。</a:t>
            </a:r>
            <a:endParaRPr lang="en-US" altLang="zh-TW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zh-TW" altLang="en-US" dirty="0"/>
              <a:t>相較之下，</a:t>
            </a:r>
            <a:r>
              <a:rPr lang="en-US" altLang="zh-TW" dirty="0"/>
              <a:t>Prodigy</a:t>
            </a:r>
            <a:r>
              <a:rPr lang="zh-TW" altLang="en-US" dirty="0"/>
              <a:t>在</a:t>
            </a:r>
            <a:r>
              <a:rPr lang="en-US" altLang="zh-TW" dirty="0"/>
              <a:t>Amazon</a:t>
            </a:r>
            <a:r>
              <a:rPr lang="zh-TW" altLang="en-US" dirty="0"/>
              <a:t>上的</a:t>
            </a:r>
            <a:r>
              <a:rPr lang="en-US" altLang="zh-TW" dirty="0"/>
              <a:t>presence</a:t>
            </a:r>
            <a:r>
              <a:rPr lang="zh-TW" altLang="en-US" dirty="0"/>
              <a:t>並不高。</a:t>
            </a:r>
            <a:endParaRPr lang="en-US" altLang="zh-TW" dirty="0"/>
          </a:p>
        </p:txBody>
      </p:sp>
      <p:sp>
        <p:nvSpPr>
          <p:cNvPr id="34" name="日期版面配置區 33">
            <a:extLst>
              <a:ext uri="{FF2B5EF4-FFF2-40B4-BE49-F238E27FC236}">
                <a16:creationId xmlns:a16="http://schemas.microsoft.com/office/drawing/2014/main" id="{819C09A1-D392-4696-8592-3B25D659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zh-TW"/>
              <a:t>20XX </a:t>
            </a:r>
            <a:r>
              <a:rPr lang="zh-TW" altLang="en-US"/>
              <a:t>年</a:t>
            </a:r>
          </a:p>
        </p:txBody>
      </p:sp>
    </p:spTree>
    <p:extLst>
      <p:ext uri="{BB962C8B-B14F-4D97-AF65-F5344CB8AC3E}">
        <p14:creationId xmlns:p14="http://schemas.microsoft.com/office/powerpoint/2010/main" val="2104782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rtlCol="0"/>
          <a:lstStyle/>
          <a:p>
            <a:pPr rtl="0"/>
            <a:r>
              <a:rPr lang="zh-TW" altLang="en-US"/>
              <a:t>感謝您</a:t>
            </a:r>
          </a:p>
        </p:txBody>
      </p:sp>
      <p:pic>
        <p:nvPicPr>
          <p:cNvPr id="30" name="圖片版面配置區 29" descr="穿條紋衣的人拿著小杯植物的相片&#10;">
            <a:extLst>
              <a:ext uri="{FF2B5EF4-FFF2-40B4-BE49-F238E27FC236}">
                <a16:creationId xmlns:a16="http://schemas.microsoft.com/office/drawing/2014/main" id="{0A59A12A-37A4-421F-9DA9-D4E61AB738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r="68"/>
          <a:stretch/>
        </p:blipFill>
        <p:spPr>
          <a:xfrm>
            <a:off x="458724" y="390524"/>
            <a:ext cx="5637276" cy="4114800"/>
          </a:xfrm>
        </p:spPr>
      </p:pic>
      <p:pic>
        <p:nvPicPr>
          <p:cNvPr id="6" name="圖片版面配置區 5" descr="一名男子在即將開業的商店櫥窗裡張貼告示的相片">
            <a:extLst>
              <a:ext uri="{FF2B5EF4-FFF2-40B4-BE49-F238E27FC236}">
                <a16:creationId xmlns:a16="http://schemas.microsoft.com/office/drawing/2014/main" id="{691AD6B7-0ED8-43AE-BD4D-3006299F9E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r="68"/>
          <a:stretch/>
        </p:blipFill>
        <p:spPr>
          <a:xfrm>
            <a:off x="6096000" y="390524"/>
            <a:ext cx="5637276" cy="4114800"/>
          </a:xfr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rtlCol="0"/>
          <a:lstStyle/>
          <a:p>
            <a:pPr rtl="0"/>
            <a:r>
              <a:rPr lang="en-US" altLang="zh-TW" dirty="0"/>
              <a:t>Jonathan Wu</a:t>
            </a:r>
          </a:p>
          <a:p>
            <a:pPr rtl="0"/>
            <a:r>
              <a:rPr lang="en-US" altLang="zh-TW" dirty="0"/>
              <a:t>0922272727</a:t>
            </a:r>
            <a:endParaRPr lang="zh-TW" altLang="en-US" dirty="0"/>
          </a:p>
        </p:txBody>
      </p:sp>
      <p:sp>
        <p:nvSpPr>
          <p:cNvPr id="11" name="日期版面配置區 10">
            <a:extLst>
              <a:ext uri="{FF2B5EF4-FFF2-40B4-BE49-F238E27FC236}">
                <a16:creationId xmlns:a16="http://schemas.microsoft.com/office/drawing/2014/main" id="{FDC804E2-80CF-4E0D-9B64-83E149C450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zh-TW" dirty="0"/>
              <a:t>2022 </a:t>
            </a:r>
            <a:r>
              <a:rPr lang="zh-TW" altLang="en-US" dirty="0"/>
              <a:t>年</a:t>
            </a:r>
          </a:p>
        </p:txBody>
      </p:sp>
      <p:sp>
        <p:nvSpPr>
          <p:cNvPr id="12" name="頁尾版面配置區 11">
            <a:extLst>
              <a:ext uri="{FF2B5EF4-FFF2-40B4-BE49-F238E27FC236}">
                <a16:creationId xmlns:a16="http://schemas.microsoft.com/office/drawing/2014/main" id="{E458DEBB-751A-4BD3-9B01-ED88C97EC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zh-TW" dirty="0"/>
              <a:t>Amazon</a:t>
            </a:r>
            <a:r>
              <a:rPr lang="zh-TW" altLang="en-US" dirty="0"/>
              <a:t>市場調查報告</a:t>
            </a: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9003F562-A29C-45D7-86BC-706CBD6A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TW" smtClean="0"/>
              <a:pPr rtl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7595_TF66722518_Win32" id="{4D3DFB67-0051-4BFD-BCDB-D7E4E2CE6AB3}" vid="{13B42BC5-09EF-4724-9220-64070B48ADA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E6AE0A-D4B0-4A5B-9359-3C20E0AE6F6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0C88140-B977-44ED-8877-83D5BCE763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F12D6A-2BE8-4847-A724-6F141C79A2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精簡銷售宣傳簡報</Template>
  <TotalTime>46</TotalTime>
  <Words>183</Words>
  <Application>Microsoft Office PowerPoint</Application>
  <PresentationFormat>寬螢幕</PresentationFormat>
  <Paragraphs>41</Paragraphs>
  <Slides>7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0" baseType="lpstr">
      <vt:lpstr>Microsoft JhengHei UI</vt:lpstr>
      <vt:lpstr>Arial</vt:lpstr>
      <vt:lpstr>Office 佈景主題</vt:lpstr>
      <vt:lpstr>Amazon Review Numbers of Diabetic Blood Test Trips</vt:lpstr>
      <vt:lpstr>簡介</vt:lpstr>
      <vt:lpstr>單項商品Review量 (只顯示品牌)</vt:lpstr>
      <vt:lpstr>同品牌商品統合Review量</vt:lpstr>
      <vt:lpstr>同品牌商品統合Review量</vt:lpstr>
      <vt:lpstr>Conclusion</vt:lpstr>
      <vt:lpstr>感謝您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Review Numbers of Diabetic Blood Test Trips</dc:title>
  <dc:creator>okmeter</dc:creator>
  <cp:lastModifiedBy>okmeter</cp:lastModifiedBy>
  <cp:revision>2</cp:revision>
  <dcterms:created xsi:type="dcterms:W3CDTF">2022-04-27T03:51:49Z</dcterms:created>
  <dcterms:modified xsi:type="dcterms:W3CDTF">2022-04-27T04:38:01Z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